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29"/>
  </p:notesMasterIdLst>
  <p:sldIdLst>
    <p:sldId id="736" r:id="rId3"/>
    <p:sldId id="1281" r:id="rId4"/>
    <p:sldId id="1289" r:id="rId5"/>
    <p:sldId id="1288" r:id="rId6"/>
    <p:sldId id="1282" r:id="rId7"/>
    <p:sldId id="1283" r:id="rId8"/>
    <p:sldId id="1280" r:id="rId9"/>
    <p:sldId id="1284" r:id="rId10"/>
    <p:sldId id="1286" r:id="rId11"/>
    <p:sldId id="1287" r:id="rId12"/>
    <p:sldId id="1285" r:id="rId13"/>
    <p:sldId id="602" r:id="rId14"/>
    <p:sldId id="1290" r:id="rId15"/>
    <p:sldId id="1291" r:id="rId16"/>
    <p:sldId id="1292" r:id="rId17"/>
    <p:sldId id="1295" r:id="rId18"/>
    <p:sldId id="1294" r:id="rId19"/>
    <p:sldId id="1296" r:id="rId20"/>
    <p:sldId id="1303" r:id="rId21"/>
    <p:sldId id="1297" r:id="rId22"/>
    <p:sldId id="1298" r:id="rId23"/>
    <p:sldId id="1299" r:id="rId24"/>
    <p:sldId id="1300" r:id="rId25"/>
    <p:sldId id="1302" r:id="rId26"/>
    <p:sldId id="1301" r:id="rId27"/>
    <p:sldId id="90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zione" id="{800DC30B-1F44-4842-9B96-91F715748EA6}">
          <p14:sldIdLst>
            <p14:sldId id="736"/>
          </p14:sldIdLst>
        </p14:section>
        <p14:section name="Materiale informativo" id="{49D545B1-3A4F-4A04-8245-76C4F03E4F33}">
          <p14:sldIdLst>
            <p14:sldId id="1281"/>
            <p14:sldId id="1289"/>
            <p14:sldId id="1288"/>
            <p14:sldId id="1282"/>
            <p14:sldId id="1283"/>
            <p14:sldId id="1280"/>
            <p14:sldId id="1284"/>
            <p14:sldId id="1286"/>
            <p14:sldId id="1287"/>
            <p14:sldId id="1285"/>
            <p14:sldId id="602"/>
            <p14:sldId id="1290"/>
            <p14:sldId id="1291"/>
            <p14:sldId id="1292"/>
            <p14:sldId id="1295"/>
            <p14:sldId id="1294"/>
          </p14:sldIdLst>
        </p14:section>
        <p14:section name="Risultati ed offerta formativa" id="{E63E9D39-509A-40AF-ACE4-4C57795B35B2}">
          <p14:sldIdLst>
            <p14:sldId id="1296"/>
            <p14:sldId id="1303"/>
            <p14:sldId id="1297"/>
            <p14:sldId id="1298"/>
            <p14:sldId id="1299"/>
            <p14:sldId id="1300"/>
            <p14:sldId id="1302"/>
            <p14:sldId id="1301"/>
            <p14:sldId id="9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83908" autoAdjust="0"/>
  </p:normalViewPr>
  <p:slideViewPr>
    <p:cSldViewPr>
      <p:cViewPr varScale="1">
        <p:scale>
          <a:sx n="104" d="100"/>
          <a:sy n="104" d="100"/>
        </p:scale>
        <p:origin x="15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.esem-cpt.local\sicurezza\FORMAZIONE\01%20ottobre%202022%20-%2030%20settembre%202023\XXX_DATI%20CANTIERI\Copia%20di%2020230616%20POS%20Partecipa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.esem-cpt.local\sicurezza\FORMAZIONE\01%20ottobre%202022%20-%2030%20settembre%202023\XXX_DATI%20CANTIERI\Copia%20di%2020230616%20POS%20Partecipa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1616583197522828E-2"/>
          <c:y val="0.16308614766989488"/>
          <c:w val="0.9497176793467258"/>
          <c:h val="0.6874841774576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Foglio3!$D$15</c:f>
              <c:strCache>
                <c:ptCount val="1"/>
                <c:pt idx="0">
                  <c:v>Nr. lavoratori coinvolti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Foglio3!$C$16:$C$20</c:f>
              <c:strCache>
                <c:ptCount val="5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</c:strCache>
            </c:strRef>
          </c:cat>
          <c:val>
            <c:numRef>
              <c:f>Foglio3!$D$16:$D$20</c:f>
              <c:numCache>
                <c:formatCode>General</c:formatCode>
                <c:ptCount val="5"/>
                <c:pt idx="0">
                  <c:v>51</c:v>
                </c:pt>
                <c:pt idx="1">
                  <c:v>16</c:v>
                </c:pt>
                <c:pt idx="2">
                  <c:v>35</c:v>
                </c:pt>
                <c:pt idx="3">
                  <c:v>47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4CC1-9C7B-0D83DE80D8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3179439"/>
        <c:axId val="1643171759"/>
      </c:barChart>
      <c:catAx>
        <c:axId val="1643179439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3171759"/>
        <c:crosses val="autoZero"/>
        <c:auto val="1"/>
        <c:lblAlgn val="ctr"/>
        <c:lblOffset val="100"/>
        <c:noMultiLvlLbl val="0"/>
      </c:catAx>
      <c:valAx>
        <c:axId val="16431717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crossAx val="164317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Foglio3!$D$27</c:f>
              <c:strCache>
                <c:ptCount val="1"/>
                <c:pt idx="0">
                  <c:v>Nr. lavoratori coinvolti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Foglio3!$C$28:$C$29</c:f>
              <c:strCache>
                <c:ptCount val="2"/>
                <c:pt idx="0">
                  <c:v>Aprile</c:v>
                </c:pt>
                <c:pt idx="1">
                  <c:v>Maggio</c:v>
                </c:pt>
              </c:strCache>
            </c:strRef>
          </c:cat>
          <c:val>
            <c:numRef>
              <c:f>Foglio3!$D$28:$D$29</c:f>
              <c:numCache>
                <c:formatCode>General</c:formatCode>
                <c:ptCount val="2"/>
                <c:pt idx="0">
                  <c:v>35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0-4A1D-8367-1AEC1F90A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3219759"/>
        <c:axId val="1643222159"/>
      </c:barChart>
      <c:catAx>
        <c:axId val="16432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3222159"/>
        <c:crosses val="autoZero"/>
        <c:auto val="1"/>
        <c:lblAlgn val="ctr"/>
        <c:lblOffset val="100"/>
        <c:noMultiLvlLbl val="0"/>
      </c:catAx>
      <c:valAx>
        <c:axId val="164322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321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6308-1119-428F-92E3-424741C88CDD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4921-7CE9-45AD-B910-721AC3A834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27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3904AEC8-8D06-4009-9A56-1A32E0EBF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77414F10-6D22-4F53-AF2E-9BE3BB8C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9FB1EE46-14FB-41C1-A251-53B2CB21C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F6E6-6EB3-4017-B812-176A2186722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Partendo dall’intervento più semplice: informativa «on the job»</a:t>
            </a:r>
          </a:p>
          <a:p>
            <a:r>
              <a:rPr lang="it-IT" dirty="0"/>
              <a:t>Dopo un primo picco di gennaio (post evento infortunistico mortale), il trend è in crescita dal mese di febbraio.</a:t>
            </a:r>
          </a:p>
          <a:p>
            <a:r>
              <a:rPr lang="it-IT" dirty="0"/>
              <a:t>Considerando le previsioni del mese in corso, e di quanto ancora da programmare, da gennaio si registrano: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circa 230 lavoratori coinvolti;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Più di 11 interventi in 10 cantieri diversi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Più di 30 imprese coinvolte.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4921-7CE9-45AD-B910-721AC3A834F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9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le operazioni di imbracatura fossero svolte poche volte nell’arco di una giornata, l’attività avrebbe poco senso.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4921-7CE9-45AD-B910-721AC3A834F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35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effettuano commenti collegiali riferiti agli accessori disponibili e analisi del relativo stato di usura, delle caratteristiche e condizioni che consentano di considerarle idonee sia dal punto di vista di integrità, sia in funzione del tipo di carico da movimentare.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Movimentazione materiali e attrezzature, criteri per l’esecuzione delle corrette procedure di imbraco; controlli da effettuare prima di consentire la movimentazione in quota dei materiali (verifica della stabilità del carico imbracato).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4921-7CE9-45AD-B910-721AC3A834F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41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Attualmente 35 persone nel cantiere 6Milano</a:t>
            </a:r>
          </a:p>
          <a:p>
            <a:r>
              <a:rPr lang="it-IT" dirty="0"/>
              <a:t>Previsti altri 3 cantieri in avvio tra maggio e giugno.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4921-7CE9-45AD-B910-721AC3A834F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06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Ultima tipologia di attività, più completa e mirata a personale con «qualifica di imbracatore»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4921-7CE9-45AD-B910-721AC3A834F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7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4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bbric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SISTEMI DI PREFABBRICAZIONE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SISTEMI DI PREFABBRICAZIONE</a:t>
            </a:r>
          </a:p>
        </p:txBody>
      </p:sp>
    </p:spTree>
    <p:extLst>
      <p:ext uri="{BB962C8B-B14F-4D97-AF65-F5344CB8AC3E}">
        <p14:creationId xmlns:p14="http://schemas.microsoft.com/office/powerpoint/2010/main" val="27287370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bbricati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SISTEMI DI PREFABBRICAZIONE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SISTEMI DI PREFABBRICAZIONE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A369163-EFCF-4387-82EA-6F2C47DA9E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672" y="462731"/>
            <a:ext cx="6072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</a:rPr>
              <a:t>CEMENTO ARMATO e CEMENTO ARMATO PRECOMPRESSO</a:t>
            </a:r>
          </a:p>
        </p:txBody>
      </p:sp>
    </p:spTree>
    <p:extLst>
      <p:ext uri="{BB962C8B-B14F-4D97-AF65-F5344CB8AC3E}">
        <p14:creationId xmlns:p14="http://schemas.microsoft.com/office/powerpoint/2010/main" val="37104909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bbricati ACCIA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SISTEMI DI PREFABBRICAZIONE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SISTEMI DI PREFABBRICAZIONE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A369163-EFCF-4387-82EA-6F2C47DA9E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672" y="462731"/>
            <a:ext cx="6072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</a:rPr>
              <a:t>ACCIAIO</a:t>
            </a:r>
          </a:p>
        </p:txBody>
      </p:sp>
    </p:spTree>
    <p:extLst>
      <p:ext uri="{BB962C8B-B14F-4D97-AF65-F5344CB8AC3E}">
        <p14:creationId xmlns:p14="http://schemas.microsoft.com/office/powerpoint/2010/main" val="9294918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fabbricati L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SISTEMI DI PREFABBRICAZIONE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SISTEMI DI PREFABBRICAZIONE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A369163-EFCF-4387-82EA-6F2C47DA9E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672" y="462731"/>
            <a:ext cx="6072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</a:rPr>
              <a:t>LEGNO</a:t>
            </a:r>
          </a:p>
        </p:txBody>
      </p:sp>
    </p:spTree>
    <p:extLst>
      <p:ext uri="{BB962C8B-B14F-4D97-AF65-F5344CB8AC3E}">
        <p14:creationId xmlns:p14="http://schemas.microsoft.com/office/powerpoint/2010/main" val="7098036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zione - tradizion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L’EVOLUZIONE DEI CANTIERI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DCCDB2-7F4E-41C1-A2D3-E1E2FA685F91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CANTIERE TRADIZIONALE</a:t>
            </a:r>
          </a:p>
        </p:txBody>
      </p:sp>
    </p:spTree>
    <p:extLst>
      <p:ext uri="{BB962C8B-B14F-4D97-AF65-F5344CB8AC3E}">
        <p14:creationId xmlns:p14="http://schemas.microsoft.com/office/powerpoint/2010/main" val="15769231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zione - tecnologie sec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L’EVOLUZIONE DEI CANTIERI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DCCDB2-7F4E-41C1-A2D3-E1E2FA685F91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 COSTRUTTIVI A SECCO</a:t>
            </a:r>
          </a:p>
        </p:txBody>
      </p:sp>
    </p:spTree>
    <p:extLst>
      <p:ext uri="{BB962C8B-B14F-4D97-AF65-F5344CB8AC3E}">
        <p14:creationId xmlns:p14="http://schemas.microsoft.com/office/powerpoint/2010/main" val="3511570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zione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L’EVOLUZIONE DEI CANTIERI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03/11/2021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CANTIERE A SVILUPPO VERTICALE</a:t>
            </a:r>
          </a:p>
        </p:txBody>
      </p:sp>
    </p:spTree>
    <p:extLst>
      <p:ext uri="{BB962C8B-B14F-4D97-AF65-F5344CB8AC3E}">
        <p14:creationId xmlns:p14="http://schemas.microsoft.com/office/powerpoint/2010/main" val="20341982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penterie in c.a. - Sistemi Tradizion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fld id="{17B19B5D-97D6-4838-9D9B-1F096B8C3E29}" type="datetime1">
              <a:rPr lang="it-IT" sz="11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10/05/2024</a:t>
            </a:fld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CARPENTERIE IN C.A. – SISTEMI TRADIZIONALI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45D03247-4F30-4D50-B6E1-B0D1F7C52EED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NELLA REALIZZAZIONE DI CARPENTERIE PER MANUFATTI IN C.A.</a:t>
            </a:r>
          </a:p>
        </p:txBody>
      </p:sp>
    </p:spTree>
    <p:extLst>
      <p:ext uri="{BB962C8B-B14F-4D97-AF65-F5344CB8AC3E}">
        <p14:creationId xmlns:p14="http://schemas.microsoft.com/office/powerpoint/2010/main" val="277226376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penterie in c.a. - Sistemi Evol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fld id="{8D1A8CBD-60DF-48B0-AF11-46CFDFEBD642}" type="datetime1">
              <a:rPr lang="it-IT" sz="11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10/05/2024</a:t>
            </a:fld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CARPENTERIE IN C.A. – SISTEMI EVOLUTI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0FF53425-E919-4199-B730-72C27814E33F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NELLA REALIZZAZIONE DI CARPENTERIE PER MANUFATTI IN C.A.</a:t>
            </a:r>
          </a:p>
        </p:txBody>
      </p:sp>
    </p:spTree>
    <p:extLst>
      <p:ext uri="{BB962C8B-B14F-4D97-AF65-F5344CB8AC3E}">
        <p14:creationId xmlns:p14="http://schemas.microsoft.com/office/powerpoint/2010/main" val="429459101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</p:spTree>
    <p:extLst>
      <p:ext uri="{BB962C8B-B14F-4D97-AF65-F5344CB8AC3E}">
        <p14:creationId xmlns:p14="http://schemas.microsoft.com/office/powerpoint/2010/main" val="6815523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EE222-0E36-4580-928A-E69442637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19FA1D-34F9-40FD-944C-C1F079FF4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F3131-8CAF-4164-ACD5-35578F90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316DB-4479-48D5-9917-9F3C817D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0C12F-AAD2-439B-8C67-B518DF3B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981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microp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672" y="46273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MICROPALI E BERLINESI</a:t>
            </a:r>
          </a:p>
        </p:txBody>
      </p:sp>
    </p:spTree>
    <p:extLst>
      <p:ext uri="{BB962C8B-B14F-4D97-AF65-F5344CB8AC3E}">
        <p14:creationId xmlns:p14="http://schemas.microsoft.com/office/powerpoint/2010/main" val="23614272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diafram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1680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DIAFRAMMI IN CALCESTRUZZO</a:t>
            </a:r>
          </a:p>
        </p:txBody>
      </p:sp>
    </p:spTree>
    <p:extLst>
      <p:ext uri="{BB962C8B-B14F-4D97-AF65-F5344CB8AC3E}">
        <p14:creationId xmlns:p14="http://schemas.microsoft.com/office/powerpoint/2010/main" val="24611212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jet grou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JET GROUTING</a:t>
            </a:r>
          </a:p>
        </p:txBody>
      </p:sp>
    </p:spTree>
    <p:extLst>
      <p:ext uri="{BB962C8B-B14F-4D97-AF65-F5344CB8AC3E}">
        <p14:creationId xmlns:p14="http://schemas.microsoft.com/office/powerpoint/2010/main" val="21126653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ini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INIEZIONI CEMENTIZIE A PRESSIONE</a:t>
            </a:r>
          </a:p>
        </p:txBody>
      </p:sp>
    </p:spTree>
    <p:extLst>
      <p:ext uri="{BB962C8B-B14F-4D97-AF65-F5344CB8AC3E}">
        <p14:creationId xmlns:p14="http://schemas.microsoft.com/office/powerpoint/2010/main" val="256054149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alanc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PALANCOLE</a:t>
            </a:r>
          </a:p>
        </p:txBody>
      </p:sp>
    </p:spTree>
    <p:extLst>
      <p:ext uri="{BB962C8B-B14F-4D97-AF65-F5344CB8AC3E}">
        <p14:creationId xmlns:p14="http://schemas.microsoft.com/office/powerpoint/2010/main" val="226398298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ali grosso dia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PALI DI GROSSO DIAMETRO</a:t>
            </a:r>
          </a:p>
        </p:txBody>
      </p:sp>
    </p:spTree>
    <p:extLst>
      <p:ext uri="{BB962C8B-B14F-4D97-AF65-F5344CB8AC3E}">
        <p14:creationId xmlns:p14="http://schemas.microsoft.com/office/powerpoint/2010/main" val="218460442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ali ad e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PALI AD ELICA CONTINUA</a:t>
            </a:r>
          </a:p>
        </p:txBody>
      </p:sp>
    </p:spTree>
    <p:extLst>
      <p:ext uri="{BB962C8B-B14F-4D97-AF65-F5344CB8AC3E}">
        <p14:creationId xmlns:p14="http://schemas.microsoft.com/office/powerpoint/2010/main" val="68420283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ali sec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906" y="362051"/>
            <a:ext cx="6072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PALI SECANTI AD ELICA CONTINUA</a:t>
            </a:r>
          </a:p>
        </p:txBody>
      </p:sp>
    </p:spTree>
    <p:extLst>
      <p:ext uri="{BB962C8B-B14F-4D97-AF65-F5344CB8AC3E}">
        <p14:creationId xmlns:p14="http://schemas.microsoft.com/office/powerpoint/2010/main" val="147772008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oz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26729" y="362051"/>
            <a:ext cx="6267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SOTTOMURAZIONI A POZZI ARMATI A CASSA CHIUSA</a:t>
            </a:r>
          </a:p>
        </p:txBody>
      </p:sp>
    </p:spTree>
    <p:extLst>
      <p:ext uri="{BB962C8B-B14F-4D97-AF65-F5344CB8AC3E}">
        <p14:creationId xmlns:p14="http://schemas.microsoft.com/office/powerpoint/2010/main" val="257109676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vi - pareti chio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DURANTE L’ESECUZIONE DEGLI SCAVI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it-IT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27/10/2021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CA820-17E7-4039-93E9-3012BD21597E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SCAVI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0A99439-1CA7-4890-82E1-5473DCED7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26729" y="362051"/>
            <a:ext cx="6267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/>
              <a:t>PARETI CHIODATE</a:t>
            </a:r>
          </a:p>
        </p:txBody>
      </p:sp>
    </p:spTree>
    <p:extLst>
      <p:ext uri="{BB962C8B-B14F-4D97-AF65-F5344CB8AC3E}">
        <p14:creationId xmlns:p14="http://schemas.microsoft.com/office/powerpoint/2010/main" val="13154926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95B47-551D-4A1B-B2DE-BDFDE95F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1E9E3E-1496-4A4F-A22F-94EDA1A7E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DCBC1-F994-46D7-BC38-E95B426D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CE965-D773-4DF5-8955-9FA839ED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D6A2B3-3CDE-4882-8A55-784FA174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792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5D5A30-1339-450F-95D6-F3854FF7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46D610-E052-4F59-95DE-65473C0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917541-BB45-412E-AE84-CC212026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7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BC7A-E6F0-40A3-B501-4CB11661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0B7BC4-B742-4E56-916A-B02B8721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4D7B19-015D-4006-88C2-9AD315071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56C6F5-ECB6-414F-B31F-71C0F581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91C09E-C6A2-4E19-BE41-B1E02324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E54A69-855A-481D-B1C9-A4C96F55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431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3679C-096F-4E81-BEF0-4D9B59C6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DD16A4-50D6-4CC6-84B1-10BA715FC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4FEF48-D453-46D8-AA18-5D56F778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E45657-3BE7-466B-8BD6-02A4E252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2C67A4-8171-4F5D-BA00-9272DC58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AB5D31-0549-4AD8-B25D-6EB05D12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49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29058-F288-45C1-8E7F-8E339CB0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48284C-A113-473E-A54A-999335FB8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FC19EF-4FDC-4F67-B0B9-E2CE530A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990A17-12B0-4661-9F6C-23480B16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010E72-4967-4E98-A9AD-60166952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97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9941FD-9A7A-4176-A546-D0F3F83A5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6212B7-CFBB-4A81-8072-2B50E7000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16D93-CB3D-4939-8D0F-EE52E604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DA05A8-9F75-4159-A472-4A4DD753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8A8923-1D62-4B97-8F77-1D99C820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723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8871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l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 userDrawn="1"/>
        </p:nvSpPr>
        <p:spPr>
          <a:xfrm>
            <a:off x="391964" y="6357017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CARPENTERIE</a:t>
            </a:r>
            <a:r>
              <a:rPr lang="it-IT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C.A.</a:t>
            </a:r>
            <a:endParaRPr lang="it-IT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5436096" y="636337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</a:t>
            </a:r>
            <a:r>
              <a:rPr lang="it-IT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Luca Beretta</a:t>
            </a:r>
            <a:endParaRPr lang="it-IT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87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6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-1"/>
            <a:ext cx="1043608" cy="6150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619672" y="238243"/>
            <a:ext cx="5976664" cy="72008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27" name="Ovale 26"/>
          <p:cNvSpPr/>
          <p:nvPr userDrawn="1"/>
        </p:nvSpPr>
        <p:spPr>
          <a:xfrm>
            <a:off x="251804" y="418323"/>
            <a:ext cx="540000" cy="54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-35898" y="84354"/>
            <a:ext cx="1115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</a:t>
            </a:r>
          </a:p>
        </p:txBody>
      </p:sp>
      <p:cxnSp>
        <p:nvCxnSpPr>
          <p:cNvPr id="3" name="Connettore 1 2"/>
          <p:cNvCxnSpPr/>
          <p:nvPr userDrawn="1"/>
        </p:nvCxnSpPr>
        <p:spPr>
          <a:xfrm>
            <a:off x="0" y="61509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 userDrawn="1"/>
        </p:nvSpPr>
        <p:spPr>
          <a:xfrm>
            <a:off x="391964" y="6357017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IMBRACATURE DEI CARICHI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5436096" y="636337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</a:t>
            </a:r>
            <a:r>
              <a:rPr lang="it-IT" sz="16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Luca Beretta</a:t>
            </a:r>
            <a:endParaRPr lang="it-IT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6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37" y="6236370"/>
            <a:ext cx="1261926" cy="5798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24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5BA16-E130-45C5-B4D7-9C65C09F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B4114C-9630-4103-A0DC-C1716725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0ADE48-D683-4144-9060-0BF65C4C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BEB28-4544-4118-A4B3-1C4A5BCD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715CED-15BA-4253-93D1-CCCEEBCC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60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DA2F3-0D7B-4810-812A-41341591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31EBCB-E1BB-455E-8946-258636C46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B16488-2076-4EA9-9599-2EAC7A35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CFE140-1B98-4949-8F14-A9B0166E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5755C2-2985-45F5-835F-BC0B1C24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40167-9F34-49EF-9A1B-9B91454F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14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C2369-13CD-4799-ACFE-47295AB6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F90261-220C-4510-A6E1-231AB215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BD0BD2-761D-424B-AA0C-EB7D736D8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84BB3A-9F47-4FA3-8E4A-7A58F2C3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42E6D5-C050-4E6B-A784-DAC5269A1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253488-A81E-4C11-92F1-79F8EBF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8A5F0FD-E5E5-4913-BB93-E6DC88ED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1D2EC3-720B-4D59-8237-34E31B03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8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penterie in c.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78EC47DD-B9BB-4D2B-855E-5FE7188B0A0C}"/>
              </a:ext>
            </a:extLst>
          </p:cNvPr>
          <p:cNvSpPr txBox="1">
            <a:spLocks/>
          </p:cNvSpPr>
          <p:nvPr userDrawn="1"/>
        </p:nvSpPr>
        <p:spPr>
          <a:xfrm>
            <a:off x="1340599" y="6380609"/>
            <a:ext cx="553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SICUREZZA NELLA REALIZZAZIONE DI CARPENTERIE PER MANUFATTI IN C.A.</a:t>
            </a:r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fld id="{52F5FDFF-AD7F-4B36-B9FA-387A151760E4}" type="datetime1">
              <a:rPr lang="it-IT" sz="11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10/05/2024</a:t>
            </a:fld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CARPENTERIE IN C.A.</a:t>
            </a:r>
          </a:p>
        </p:txBody>
      </p:sp>
    </p:spTree>
    <p:extLst>
      <p:ext uri="{BB962C8B-B14F-4D97-AF65-F5344CB8AC3E}">
        <p14:creationId xmlns:p14="http://schemas.microsoft.com/office/powerpoint/2010/main" val="5119777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mentazione cari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fld id="{661A16BC-25CB-45E2-90AA-C63967F793C3}" type="datetime1">
              <a:rPr lang="it-IT" sz="11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10/05/2024</a:t>
            </a:fld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MATERIALE INFORMATIVO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9DE3A8CD-2664-4749-81DB-4B0701732555}"/>
              </a:ext>
            </a:extLst>
          </p:cNvPr>
          <p:cNvSpPr txBox="1">
            <a:spLocks/>
          </p:cNvSpPr>
          <p:nvPr userDrawn="1"/>
        </p:nvSpPr>
        <p:spPr>
          <a:xfrm>
            <a:off x="1619672" y="6380609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RISULTATI RAGGIUNTI ED OFFERTA FORMATIVA DI ESEM|CPT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/>
          <a:stretch/>
        </p:blipFill>
        <p:spPr>
          <a:xfrm>
            <a:off x="0" y="51707"/>
            <a:ext cx="1830555" cy="9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36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vimentazione cari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C42E243-B2D0-4203-BAC7-7554BA382E50}"/>
              </a:ext>
            </a:extLst>
          </p:cNvPr>
          <p:cNvCxnSpPr/>
          <p:nvPr userDrawn="1"/>
        </p:nvCxnSpPr>
        <p:spPr>
          <a:xfrm>
            <a:off x="205147" y="6309320"/>
            <a:ext cx="87106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10AA2-2846-4F75-8A44-E23B52EF1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47" y="6376402"/>
            <a:ext cx="1135452" cy="470033"/>
          </a:xfrm>
          <a:prstGeom prst="rect">
            <a:avLst/>
          </a:prstGeom>
        </p:spPr>
      </p:pic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142DD6C9-B6E6-44AA-99C9-3FBA865E2D48}"/>
              </a:ext>
            </a:extLst>
          </p:cNvPr>
          <p:cNvSpPr txBox="1">
            <a:spLocks/>
          </p:cNvSpPr>
          <p:nvPr userDrawn="1"/>
        </p:nvSpPr>
        <p:spPr>
          <a:xfrm>
            <a:off x="6444208" y="6386778"/>
            <a:ext cx="1961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i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Ing. Orsenigo Davide</a:t>
            </a:r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fld id="{661A16BC-25CB-45E2-90AA-C63967F793C3}" type="datetime1">
              <a:rPr lang="it-IT" sz="11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10/05/2024</a:t>
            </a:fld>
            <a:endParaRPr lang="it-IT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DD5768-0989-4253-A12A-E15831BFFF76}"/>
              </a:ext>
            </a:extLst>
          </p:cNvPr>
          <p:cNvSpPr txBox="1"/>
          <p:nvPr userDrawn="1"/>
        </p:nvSpPr>
        <p:spPr>
          <a:xfrm>
            <a:off x="8405877" y="6376402"/>
            <a:ext cx="7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348C7F6-DA12-4BAF-9133-890F6CD30A99}" type="slidenum">
              <a:rPr lang="it-IT" b="1" smtClean="0">
                <a:solidFill>
                  <a:srgbClr val="0070C0"/>
                </a:solidFill>
              </a:rPr>
              <a:pPr algn="ctr"/>
              <a:t>‹N›</a:t>
            </a:fld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4972AC-3A95-422B-BA88-6D15BCE71737}"/>
              </a:ext>
            </a:extLst>
          </p:cNvPr>
          <p:cNvSpPr txBox="1"/>
          <p:nvPr userDrawn="1"/>
        </p:nvSpPr>
        <p:spPr>
          <a:xfrm>
            <a:off x="205147" y="106097"/>
            <a:ext cx="871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RISULTATI CONSEGUITI ED OFFERTA FORMATIVA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9DE3A8CD-2664-4749-81DB-4B0701732555}"/>
              </a:ext>
            </a:extLst>
          </p:cNvPr>
          <p:cNvSpPr txBox="1">
            <a:spLocks/>
          </p:cNvSpPr>
          <p:nvPr userDrawn="1"/>
        </p:nvSpPr>
        <p:spPr>
          <a:xfrm>
            <a:off x="1619672" y="6380609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RISULTATI RAGGIUNTI ED OFFERTA FORMATIVA DI ESEM|CPT</a:t>
            </a: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/>
          <a:stretch/>
        </p:blipFill>
        <p:spPr>
          <a:xfrm>
            <a:off x="0" y="51707"/>
            <a:ext cx="1830555" cy="9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700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5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FC7847-B78B-436C-A2EC-5E829A61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FF162D-98E0-4564-B18E-0D8D1D69E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70B8FD-D004-4284-91A0-7EC9ECDFA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2472-3509-44AF-A4C2-DE3E688CDF67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8B9AEF-AABF-4E2C-AC95-3655C473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AB9F52-2B99-403B-B8AD-272D42FE5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8F5A-6574-43CB-82BB-9EC3D826D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15" r:id="rId7"/>
    <p:sldLayoutId id="214748372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3" r:id="rId14"/>
    <p:sldLayoutId id="2147483722" r:id="rId15"/>
    <p:sldLayoutId id="2147483713" r:id="rId16"/>
    <p:sldLayoutId id="2147483714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12" r:id="rId35"/>
    <p:sldLayoutId id="2147483716" r:id="rId36"/>
    <p:sldLayoutId id="2147483724" r:id="rId3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em-cpt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sem-cpt.it/grande-progetto/sicurament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3">
            <a:extLst>
              <a:ext uri="{FF2B5EF4-FFF2-40B4-BE49-F238E27FC236}">
                <a16:creationId xmlns:a16="http://schemas.microsoft.com/office/drawing/2014/main" id="{68E5021F-5C9F-45A5-9D28-9399733CE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929" y="2528105"/>
            <a:ext cx="7668344" cy="158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CAMPAGNA IMBRACATURA DEI CARICHI:</a:t>
            </a:r>
            <a:br>
              <a:rPr lang="it-IT" altLang="it-IT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altLang="it-IT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RISULTATI RAGGIUNTI ED</a:t>
            </a:r>
            <a:br>
              <a:rPr lang="it-IT" altLang="it-IT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altLang="it-IT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OFFERTA FORMATIVA DI ESEM|CPT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5F8B6C-0DE2-42E6-BE4D-9436BFC47754}"/>
              </a:ext>
            </a:extLst>
          </p:cNvPr>
          <p:cNvSpPr/>
          <p:nvPr/>
        </p:nvSpPr>
        <p:spPr>
          <a:xfrm rot="5400000">
            <a:off x="4977172" y="2691172"/>
            <a:ext cx="6858000" cy="14756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6CEC4A-A91F-4338-9D69-8A01ED316E49}"/>
              </a:ext>
            </a:extLst>
          </p:cNvPr>
          <p:cNvSpPr/>
          <p:nvPr/>
        </p:nvSpPr>
        <p:spPr>
          <a:xfrm rot="5400000">
            <a:off x="4202999" y="451533"/>
            <a:ext cx="738002" cy="9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472CB8-7F92-4928-B05F-E57933BA1B24}"/>
              </a:ext>
            </a:extLst>
          </p:cNvPr>
          <p:cNvSpPr/>
          <p:nvPr/>
        </p:nvSpPr>
        <p:spPr>
          <a:xfrm>
            <a:off x="6588983" y="461853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Davide Orsenigo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EAF7DB8-F49B-4DCB-8F1D-5AC201432F3E}"/>
              </a:ext>
            </a:extLst>
          </p:cNvPr>
          <p:cNvSpPr/>
          <p:nvPr/>
        </p:nvSpPr>
        <p:spPr>
          <a:xfrm>
            <a:off x="6394024" y="4987865"/>
            <a:ext cx="2825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Servizio Tecnico ESEM |CPT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nettore 1 14">
            <a:extLst>
              <a:ext uri="{FF2B5EF4-FFF2-40B4-BE49-F238E27FC236}">
                <a16:creationId xmlns:a16="http://schemas.microsoft.com/office/drawing/2014/main" id="{BEDDA7E4-C224-4BF7-88D3-9BE1972D0AB1}"/>
              </a:ext>
            </a:extLst>
          </p:cNvPr>
          <p:cNvCxnSpPr/>
          <p:nvPr/>
        </p:nvCxnSpPr>
        <p:spPr>
          <a:xfrm>
            <a:off x="6444208" y="5390895"/>
            <a:ext cx="26997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3">
            <a:extLst>
              <a:ext uri="{FF2B5EF4-FFF2-40B4-BE49-F238E27FC236}">
                <a16:creationId xmlns:a16="http://schemas.microsoft.com/office/drawing/2014/main" id="{C61D926C-8597-4F53-85ED-3A9B546F3D44}"/>
              </a:ext>
            </a:extLst>
          </p:cNvPr>
          <p:cNvCxnSpPr>
            <a:cxnSpLocks/>
          </p:cNvCxnSpPr>
          <p:nvPr/>
        </p:nvCxnSpPr>
        <p:spPr>
          <a:xfrm>
            <a:off x="0" y="5392535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1EDEDBB8-CA03-4FD9-B404-74465126FAE1}"/>
              </a:ext>
            </a:extLst>
          </p:cNvPr>
          <p:cNvSpPr/>
          <p:nvPr/>
        </p:nvSpPr>
        <p:spPr>
          <a:xfrm>
            <a:off x="7806622" y="595335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F6678-CA35-4078-A2BC-21A12173E87A}" type="datetime1">
              <a:rPr lang="it-IT" sz="1600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10/05/2024</a:t>
            </a:fld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E392904-C5B9-491F-B4A7-56B3D470F5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64" y="5566462"/>
            <a:ext cx="2699792" cy="11176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4" y="383174"/>
            <a:ext cx="3328731" cy="18724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E8D45-4D1B-4103-C430-BB232C5F4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A23E0B3-5653-D26C-47A8-18CB3936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CARPENTERIE IN C.A.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560E6D-EA18-6FB5-EC9D-BB6ED8337014}"/>
              </a:ext>
            </a:extLst>
          </p:cNvPr>
          <p:cNvSpPr txBox="1"/>
          <p:nvPr/>
        </p:nvSpPr>
        <p:spPr>
          <a:xfrm>
            <a:off x="4586788" y="1859339"/>
            <a:ext cx="4305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pag.2</a:t>
            </a:r>
          </a:p>
          <a:p>
            <a:pPr algn="ctr"/>
            <a:endParaRPr lang="it-IT" b="1" u="sng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CASSEFORME PER SOLAI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Rispettare le indicazioni previste dal produttore nel manuale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MACCHINE ED ATTREZZATURE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Rispettare le indicazioni previste dal produttore nel manuale</a:t>
            </a:r>
          </a:p>
        </p:txBody>
      </p:sp>
      <p:pic>
        <p:nvPicPr>
          <p:cNvPr id="2" name="Immagine 1" descr="Immagine che contiene testo, Brochure, schermata, Annunci pubblicitari&#10;&#10;Descrizione generata automaticamente">
            <a:extLst>
              <a:ext uri="{FF2B5EF4-FFF2-40B4-BE49-F238E27FC236}">
                <a16:creationId xmlns:a16="http://schemas.microsoft.com/office/drawing/2014/main" id="{8DA55028-DF0A-55DA-57AA-54855F50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 r="-299"/>
          <a:stretch/>
        </p:blipFill>
        <p:spPr>
          <a:xfrm>
            <a:off x="241954" y="1020798"/>
            <a:ext cx="3672408" cy="5202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435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80E5-BEEA-FBEA-BE41-8BCE1F5C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15755C9-3D36-2054-A2FF-A36867B8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CARPENTERIE IN C.A.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690099-D37F-E211-D06A-2347FDD33FDE}"/>
              </a:ext>
            </a:extLst>
          </p:cNvPr>
          <p:cNvSpPr txBox="1"/>
          <p:nvPr/>
        </p:nvSpPr>
        <p:spPr>
          <a:xfrm>
            <a:off x="4586788" y="1859339"/>
            <a:ext cx="4305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pag.4</a:t>
            </a:r>
          </a:p>
          <a:p>
            <a:pPr algn="ctr"/>
            <a:endParaRPr lang="it-IT" b="1" u="sng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ARMATURE PER C.A.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Modalità di imbracatura corrette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Modalità di sollevamento non consentite</a:t>
            </a:r>
          </a:p>
        </p:txBody>
      </p:sp>
      <p:pic>
        <p:nvPicPr>
          <p:cNvPr id="3" name="Immagine 2" descr="Immagine che contiene testo, schermata, Brochure, layout&#10;&#10;Descrizione generata automaticamente">
            <a:extLst>
              <a:ext uri="{FF2B5EF4-FFF2-40B4-BE49-F238E27FC236}">
                <a16:creationId xmlns:a16="http://schemas.microsoft.com/office/drawing/2014/main" id="{D80D9A0D-9EC3-B461-8BD5-7A1A38AC0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r="50001"/>
          <a:stretch/>
        </p:blipFill>
        <p:spPr>
          <a:xfrm>
            <a:off x="251520" y="1077945"/>
            <a:ext cx="3744416" cy="5159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88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82F45D7-2DDA-7818-B9D7-F059C4EBC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7" y="3732345"/>
            <a:ext cx="3583745" cy="2535592"/>
          </a:xfrm>
          <a:prstGeom prst="rect">
            <a:avLst/>
          </a:prstGeom>
        </p:spPr>
      </p:pic>
      <p:pic>
        <p:nvPicPr>
          <p:cNvPr id="4" name="Immagine 3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81032468-675A-3136-0D55-F852E6384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7" y="1103955"/>
            <a:ext cx="3583745" cy="2535592"/>
          </a:xfrm>
          <a:prstGeom prst="rect">
            <a:avLst/>
          </a:prstGeom>
        </p:spPr>
      </p:pic>
      <p:pic>
        <p:nvPicPr>
          <p:cNvPr id="9" name="Immagine 8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5E1F4EB9-AB91-EBE7-40F5-36B76B1BA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6903" r="8647" b="18646"/>
          <a:stretch/>
        </p:blipFill>
        <p:spPr>
          <a:xfrm>
            <a:off x="4474241" y="1103955"/>
            <a:ext cx="3995605" cy="23099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DDEF94F-5AC5-2193-E6B9-61F19FCC0186}"/>
              </a:ext>
            </a:extLst>
          </p:cNvPr>
          <p:cNvSpPr/>
          <p:nvPr/>
        </p:nvSpPr>
        <p:spPr>
          <a:xfrm>
            <a:off x="2834219" y="19242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6CEC933-0A02-773E-71A9-7D238B0560B0}"/>
              </a:ext>
            </a:extLst>
          </p:cNvPr>
          <p:cNvSpPr/>
          <p:nvPr/>
        </p:nvSpPr>
        <p:spPr>
          <a:xfrm>
            <a:off x="1044610" y="45801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EA6839E-3778-D29E-7797-571E821E720A}"/>
              </a:ext>
            </a:extLst>
          </p:cNvPr>
          <p:cNvSpPr/>
          <p:nvPr/>
        </p:nvSpPr>
        <p:spPr>
          <a:xfrm>
            <a:off x="2860268" y="45801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A613DC0-B191-ABC1-946D-9561DA830E69}"/>
              </a:ext>
            </a:extLst>
          </p:cNvPr>
          <p:cNvSpPr/>
          <p:nvPr/>
        </p:nvSpPr>
        <p:spPr>
          <a:xfrm>
            <a:off x="971600" y="19242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4B1864-C205-19D8-0F1A-983F266B4153}"/>
              </a:ext>
            </a:extLst>
          </p:cNvPr>
          <p:cNvSpPr txBox="1"/>
          <p:nvPr/>
        </p:nvSpPr>
        <p:spPr>
          <a:xfrm>
            <a:off x="4283968" y="3456682"/>
            <a:ext cx="4860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MODALITA’ DI UTILIZZO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Scaricare il file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Stampare F/R (attenzione all’orientamento!)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Piegare a metà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0070C0"/>
                </a:solidFill>
              </a:rPr>
              <a:t>DIFFONDERE ED UTILIZZARE!!!</a:t>
            </a:r>
          </a:p>
        </p:txBody>
      </p:sp>
    </p:spTree>
    <p:extLst>
      <p:ext uri="{BB962C8B-B14F-4D97-AF65-F5344CB8AC3E}">
        <p14:creationId xmlns:p14="http://schemas.microsoft.com/office/powerpoint/2010/main" val="54087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aria aperta, veicolo, Veicolo terrestre&#10;&#10;Descrizione generata automaticamente">
            <a:extLst>
              <a:ext uri="{FF2B5EF4-FFF2-40B4-BE49-F238E27FC236}">
                <a16:creationId xmlns:a16="http://schemas.microsoft.com/office/drawing/2014/main" id="{2750C993-B084-7B63-BDCD-201B5B74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3135"/>
          <a:stretch/>
        </p:blipFill>
        <p:spPr>
          <a:xfrm>
            <a:off x="790318" y="1124744"/>
            <a:ext cx="7563364" cy="4984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4E2837E-2E56-B55E-CF35-528E5BC0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u="none" dirty="0"/>
              <a:t>…STRISCIONE…</a:t>
            </a:r>
          </a:p>
        </p:txBody>
      </p:sp>
    </p:spTree>
    <p:extLst>
      <p:ext uri="{BB962C8B-B14F-4D97-AF65-F5344CB8AC3E}">
        <p14:creationId xmlns:p14="http://schemas.microsoft.com/office/powerpoint/2010/main" val="902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cielo, terreno, arte&#10;&#10;Descrizione generata automaticamente">
            <a:extLst>
              <a:ext uri="{FF2B5EF4-FFF2-40B4-BE49-F238E27FC236}">
                <a16:creationId xmlns:a16="http://schemas.microsoft.com/office/drawing/2014/main" id="{42BDCF9B-93EE-29CF-0058-D129C448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1052736"/>
            <a:ext cx="6732240" cy="5049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67D4D4C-37C7-07BF-290F-9B40A8E8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u="none" dirty="0"/>
              <a:t>…BACHECA…</a:t>
            </a:r>
          </a:p>
        </p:txBody>
      </p:sp>
    </p:spTree>
    <p:extLst>
      <p:ext uri="{BB962C8B-B14F-4D97-AF65-F5344CB8AC3E}">
        <p14:creationId xmlns:p14="http://schemas.microsoft.com/office/powerpoint/2010/main" val="127789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interno, muro, Tabellone&#10;&#10;Descrizione generata automaticamente">
            <a:extLst>
              <a:ext uri="{FF2B5EF4-FFF2-40B4-BE49-F238E27FC236}">
                <a16:creationId xmlns:a16="http://schemas.microsoft.com/office/drawing/2014/main" id="{2210E3D7-429F-0D5F-9676-2D8CEB42C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800" r="11389" b="29000"/>
          <a:stretch/>
        </p:blipFill>
        <p:spPr>
          <a:xfrm>
            <a:off x="182980" y="1196752"/>
            <a:ext cx="4968552" cy="2917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Immagine che contiene testo, poster, cartello&#10;&#10;Descrizione generata automaticamente">
            <a:extLst>
              <a:ext uri="{FF2B5EF4-FFF2-40B4-BE49-F238E27FC236}">
                <a16:creationId xmlns:a16="http://schemas.microsoft.com/office/drawing/2014/main" id="{31CF7F39-9358-CA9A-4BD2-62E99A2F6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2400" b="15350"/>
          <a:stretch/>
        </p:blipFill>
        <p:spPr>
          <a:xfrm>
            <a:off x="5275452" y="1186767"/>
            <a:ext cx="3718572" cy="4474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09DF5EB-0E96-14BF-3DE1-08E04A0A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u="none" dirty="0"/>
              <a:t>…CARTELLI NEI LOCALI COMUNI…</a:t>
            </a:r>
          </a:p>
        </p:txBody>
      </p:sp>
    </p:spTree>
    <p:extLst>
      <p:ext uri="{BB962C8B-B14F-4D97-AF65-F5344CB8AC3E}">
        <p14:creationId xmlns:p14="http://schemas.microsoft.com/office/powerpoint/2010/main" val="43770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Operaio, Indumenti ad alta visibilità&#10;&#10;Descrizione generata automaticamente">
            <a:extLst>
              <a:ext uri="{FF2B5EF4-FFF2-40B4-BE49-F238E27FC236}">
                <a16:creationId xmlns:a16="http://schemas.microsoft.com/office/drawing/2014/main" id="{DAF3836A-40DB-5178-409B-070773A9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268760"/>
            <a:ext cx="8568952" cy="4820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EBA932D-B41F-8EFC-BFEE-3550BCF95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u="none" dirty="0"/>
              <a:t>…VOLANTINAGGIO…</a:t>
            </a:r>
          </a:p>
        </p:txBody>
      </p:sp>
    </p:spTree>
    <p:extLst>
      <p:ext uri="{BB962C8B-B14F-4D97-AF65-F5344CB8AC3E}">
        <p14:creationId xmlns:p14="http://schemas.microsoft.com/office/powerpoint/2010/main" val="15443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vestiti, aria aperta, Indumenti ad alta visibilità&#10;&#10;Descrizione generata automaticamente">
            <a:extLst>
              <a:ext uri="{FF2B5EF4-FFF2-40B4-BE49-F238E27FC236}">
                <a16:creationId xmlns:a16="http://schemas.microsoft.com/office/drawing/2014/main" id="{659092B9-F889-3E84-1698-389A1CCC5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3"/>
          <a:stretch/>
        </p:blipFill>
        <p:spPr>
          <a:xfrm>
            <a:off x="188999" y="996523"/>
            <a:ext cx="5361499" cy="3624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E6F9DCB-D9EE-1DB6-67F0-542DA304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u="none" dirty="0"/>
              <a:t>…VOLANTINAGGIO…</a:t>
            </a:r>
          </a:p>
        </p:txBody>
      </p:sp>
      <p:pic>
        <p:nvPicPr>
          <p:cNvPr id="6" name="Immagine 5" descr="Immagine che contiene testo, Indumenti ad alta visibilità, abbigliamento da lavoro, persona&#10;&#10;Descrizione generata automaticamente">
            <a:extLst>
              <a:ext uri="{FF2B5EF4-FFF2-40B4-BE49-F238E27FC236}">
                <a16:creationId xmlns:a16="http://schemas.microsoft.com/office/drawing/2014/main" id="{0655C660-F4CE-EC08-27BA-D2F5E015D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6"/>
          <a:stretch/>
        </p:blipFill>
        <p:spPr>
          <a:xfrm>
            <a:off x="5642633" y="996523"/>
            <a:ext cx="3312368" cy="5108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2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37F4A7-7D1C-53A4-1C22-0962D5774D91}"/>
              </a:ext>
            </a:extLst>
          </p:cNvPr>
          <p:cNvSpPr txBox="1"/>
          <p:nvPr/>
        </p:nvSpPr>
        <p:spPr>
          <a:xfrm>
            <a:off x="100964" y="770663"/>
            <a:ext cx="89420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it-I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Attività rappresentata dall’informativa in cantiere, consistente in un incontro di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durata variabile tra 30 minuti ed 1 ora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cui il tecnico docente ESEM CPT affronta tematiche specifiche relative ai rischi cui sono esposti i lavoratori in relazione all’attività svolta e sulle misure di protezione e prevenzione adottate.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 è richiesto un «fermo» delle lavorazioni e lo spostamento dei lavoratori in aula: l’attività di sensibilizzazione avviene proprio durante il lavoro e segue una fase di monitoraggio dei comportamenti adottati dai lavoratori, per poi intervenire al fine di correggere eventuali condizioni di pericolo</a:t>
            </a:r>
          </a:p>
        </p:txBody>
      </p:sp>
      <p:pic>
        <p:nvPicPr>
          <p:cNvPr id="5" name="Immagine 4" descr="Immagine che contiene automobile, aria aperta, veicolo, Veicolo terrestre&#10;&#10;Descrizione generata automaticamente">
            <a:extLst>
              <a:ext uri="{FF2B5EF4-FFF2-40B4-BE49-F238E27FC236}">
                <a16:creationId xmlns:a16="http://schemas.microsoft.com/office/drawing/2014/main" id="{D92AEED8-69D6-E4D0-ED91-D084CD625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/>
          <a:stretch/>
        </p:blipFill>
        <p:spPr>
          <a:xfrm>
            <a:off x="219677" y="3794787"/>
            <a:ext cx="4315626" cy="2273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Immagine che contiene Operaio, vestiti, abbigliamento da lavoro, Elmetto&#10;&#10;Descrizione generata automaticamente">
            <a:extLst>
              <a:ext uri="{FF2B5EF4-FFF2-40B4-BE49-F238E27FC236}">
                <a16:creationId xmlns:a16="http://schemas.microsoft.com/office/drawing/2014/main" id="{754218A9-70DD-35BC-23D7-9B2CB24C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5"/>
          <a:stretch/>
        </p:blipFill>
        <p:spPr>
          <a:xfrm>
            <a:off x="4734591" y="3794787"/>
            <a:ext cx="4274642" cy="2273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9529A2-134B-7D89-6A73-FDE2B3CB7681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A. INTERVENTO DI </a:t>
            </a:r>
            <a:r>
              <a:rPr lang="it-IT" b="1" u="sng" dirty="0">
                <a:solidFill>
                  <a:schemeClr val="bg1"/>
                </a:solidFill>
              </a:rPr>
              <a:t>SENSIBILIZZAZIONE</a:t>
            </a:r>
            <a:r>
              <a:rPr lang="it-IT" b="1" dirty="0">
                <a:solidFill>
                  <a:schemeClr val="bg1"/>
                </a:solidFill>
              </a:rPr>
              <a:t> «ON THE JOB»</a:t>
            </a:r>
          </a:p>
        </p:txBody>
      </p:sp>
    </p:spTree>
    <p:extLst>
      <p:ext uri="{BB962C8B-B14F-4D97-AF65-F5344CB8AC3E}">
        <p14:creationId xmlns:p14="http://schemas.microsoft.com/office/powerpoint/2010/main" val="220137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F0155F-CF16-2122-3A8B-A6B6A89C6BE2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A. INTERVENTO DI </a:t>
            </a:r>
            <a:r>
              <a:rPr lang="it-IT" b="1" u="sng" dirty="0">
                <a:solidFill>
                  <a:schemeClr val="bg1"/>
                </a:solidFill>
              </a:rPr>
              <a:t>SENSIBILIZZAZIONE</a:t>
            </a:r>
            <a:r>
              <a:rPr lang="it-IT" b="1" dirty="0">
                <a:solidFill>
                  <a:schemeClr val="bg1"/>
                </a:solidFill>
              </a:rPr>
              <a:t> «ON THE JOB»</a:t>
            </a:r>
          </a:p>
        </p:txBody>
      </p:sp>
      <p:pic>
        <p:nvPicPr>
          <p:cNvPr id="4" name="Immagine 3" descr="Immagine che contiene vestiti, Operaio, aria aperta, abbigliamento da lavoro&#10;&#10;Descrizione generata automaticamente">
            <a:extLst>
              <a:ext uri="{FF2B5EF4-FFF2-40B4-BE49-F238E27FC236}">
                <a16:creationId xmlns:a16="http://schemas.microsoft.com/office/drawing/2014/main" id="{84C3D94C-A715-53D3-4E20-B43FB71C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22" y="1124744"/>
            <a:ext cx="6714756" cy="50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DFA2-F38D-1D6D-B695-83635FC1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D102D42-6AC4-E997-35D6-3FB37393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15819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4BB32560-1895-6807-BFAB-88DB076CF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57" t="18851" r="3833" b="33228"/>
          <a:stretch/>
        </p:blipFill>
        <p:spPr>
          <a:xfrm>
            <a:off x="435555" y="2428409"/>
            <a:ext cx="8240900" cy="3750161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393B984-67D0-FE2F-898A-A1623D988A37}"/>
              </a:ext>
            </a:extLst>
          </p:cNvPr>
          <p:cNvSpPr txBox="1"/>
          <p:nvPr/>
        </p:nvSpPr>
        <p:spPr>
          <a:xfrm>
            <a:off x="467544" y="94065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SITO ESEM|CPT</a:t>
            </a:r>
          </a:p>
          <a:p>
            <a:pPr algn="ctr"/>
            <a:r>
              <a:rPr lang="it-IT" dirty="0">
                <a:hlinkClick r:id="rId3"/>
              </a:rPr>
              <a:t>www.esem-cpt.it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11C4AF0-EE9C-8B60-BDE7-65E8F3CD2370}"/>
              </a:ext>
            </a:extLst>
          </p:cNvPr>
          <p:cNvSpPr txBox="1"/>
          <p:nvPr/>
        </p:nvSpPr>
        <p:spPr>
          <a:xfrm>
            <a:off x="467543" y="168453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2. SEZIONE GRANDI PROGETTI</a:t>
            </a:r>
            <a:endParaRPr lang="it-IT" dirty="0">
              <a:hlinkClick r:id="rId4"/>
            </a:endParaRPr>
          </a:p>
          <a:p>
            <a:pPr algn="ctr"/>
            <a:r>
              <a:rPr lang="it-IT" dirty="0">
                <a:hlinkClick r:id="rId4"/>
              </a:rPr>
              <a:t>https://www.esem-cpt.it/grande-progetto/sicuramente/</a:t>
            </a:r>
            <a:endParaRPr lang="it-IT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BB539EB-5234-02C4-44C6-D1FFEEDAE11C}"/>
              </a:ext>
            </a:extLst>
          </p:cNvPr>
          <p:cNvSpPr/>
          <p:nvPr/>
        </p:nvSpPr>
        <p:spPr>
          <a:xfrm>
            <a:off x="3059832" y="5301208"/>
            <a:ext cx="1152128" cy="43204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E270B55-194F-FA64-F62C-3D1105A5E138}"/>
              </a:ext>
            </a:extLst>
          </p:cNvPr>
          <p:cNvSpPr/>
          <p:nvPr/>
        </p:nvSpPr>
        <p:spPr>
          <a:xfrm>
            <a:off x="2447764" y="5317177"/>
            <a:ext cx="504056" cy="400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C250325-8DDB-27BA-C7CC-069DB81D8504}"/>
              </a:ext>
            </a:extLst>
          </p:cNvPr>
          <p:cNvSpPr/>
          <p:nvPr/>
        </p:nvSpPr>
        <p:spPr>
          <a:xfrm>
            <a:off x="6156176" y="357301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D7080D25-2EF8-FA35-D71F-32AA20DA3BD7}"/>
              </a:ext>
            </a:extLst>
          </p:cNvPr>
          <p:cNvSpPr/>
          <p:nvPr/>
        </p:nvSpPr>
        <p:spPr>
          <a:xfrm rot="10800000">
            <a:off x="7668344" y="3573016"/>
            <a:ext cx="598567" cy="400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E2BA5B-2384-2333-F87B-B46EB39B003C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A. INTERVENTO DI </a:t>
            </a:r>
            <a:r>
              <a:rPr lang="it-IT" b="1" u="sng" dirty="0">
                <a:solidFill>
                  <a:schemeClr val="bg1"/>
                </a:solidFill>
              </a:rPr>
              <a:t>SENSIBILIZZAZIONE</a:t>
            </a:r>
            <a:r>
              <a:rPr lang="it-IT" b="1" dirty="0">
                <a:solidFill>
                  <a:schemeClr val="bg1"/>
                </a:solidFill>
              </a:rPr>
              <a:t> «ON THE JOB»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31EC16-73F3-60FE-5A1B-08FDAD311168}"/>
              </a:ext>
            </a:extLst>
          </p:cNvPr>
          <p:cNvSpPr txBox="1"/>
          <p:nvPr/>
        </p:nvSpPr>
        <p:spPr>
          <a:xfrm>
            <a:off x="157848" y="1151131"/>
            <a:ext cx="8863523" cy="12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fine attività è rilasciata all’impresa un documento riportante l’elenco delle persone coinvolte e gli argomenti discussi con le stesse persone. L’attestazione rilasciata sarà di attività informativa (art. 36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D.Lgs.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81/2008).</a:t>
            </a:r>
            <a:endParaRPr lang="it-I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BA1DD84-F759-B36D-1187-F6597ECD4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171842"/>
              </p:ext>
            </p:extLst>
          </p:nvPr>
        </p:nvGraphicFramePr>
        <p:xfrm>
          <a:off x="1475657" y="2276873"/>
          <a:ext cx="6408712" cy="426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017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57FF8C-E642-7B4C-A725-EA1D8AA6FCAD}"/>
              </a:ext>
            </a:extLst>
          </p:cNvPr>
          <p:cNvSpPr txBox="1"/>
          <p:nvPr/>
        </p:nvSpPr>
        <p:spPr>
          <a:xfrm>
            <a:off x="-1" y="764947"/>
            <a:ext cx="914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it-I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Questa soluzione rappresenta un vero e proprio corso addestrativo, della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durata di 16 ore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per un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massimo di 5 partecipanti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 edizione.</a:t>
            </a:r>
          </a:p>
          <a:p>
            <a:pPr lvl="0" algn="just"/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corso “on the job” si sostanzia in un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affiancamento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durante il quale il formatore ESEM CPT aiuta i lavoratori selezionati dall’impresa a realizzare al meglio le imbracature dei carichi e seguire la movimentazione degli stessi per dare opportune indicazioni ai gruisti.</a:t>
            </a:r>
            <a:endParaRPr lang="it-IT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tale attività -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attivare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operazioni che consentono ai partecipanti di esercitarsi e acquisire le competenze attraverso le lavorazioni di cantiere - si prende visione di: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accessori di sollevamento in uso (compresi i libretti) e adattabilità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materiale da sollevare;</a:t>
            </a:r>
          </a:p>
          <a:p>
            <a:pPr marL="735330" indent="-285750" algn="just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modalità eventualmente previste da procedure particolar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modalità garantiscono l’integrazione della formazione ai processi di lavoro ed in tal caso l’attestato ha valenza addestrativa. 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580" algn="just"/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soluzione è ideale se rivolta a personale impegnato costantemente in attività di imbracatura del carico. </a:t>
            </a:r>
            <a:endParaRPr lang="it-IT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FCB74D-4AD1-34D7-CCB6-AB37A695ABF3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B. INTERVENTO DI </a:t>
            </a:r>
            <a:r>
              <a:rPr lang="it-IT" b="1" u="sng" dirty="0">
                <a:solidFill>
                  <a:schemeClr val="bg1"/>
                </a:solidFill>
              </a:rPr>
              <a:t>ADDESTRAMENTO</a:t>
            </a:r>
            <a:r>
              <a:rPr lang="it-IT" b="1" dirty="0">
                <a:solidFill>
                  <a:schemeClr val="bg1"/>
                </a:solidFill>
              </a:rPr>
              <a:t> «ON THE JOB»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0C858E-B5FF-EDAC-9271-CA3518037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70545"/>
              </p:ext>
            </p:extLst>
          </p:nvPr>
        </p:nvGraphicFramePr>
        <p:xfrm>
          <a:off x="243419" y="5566261"/>
          <a:ext cx="8657159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124">
                  <a:extLst>
                    <a:ext uri="{9D8B030D-6E8A-4147-A177-3AD203B41FA5}">
                      <a16:colId xmlns:a16="http://schemas.microsoft.com/office/drawing/2014/main" val="1717833535"/>
                    </a:ext>
                  </a:extLst>
                </a:gridCol>
                <a:gridCol w="4471035">
                  <a:extLst>
                    <a:ext uri="{9D8B030D-6E8A-4147-A177-3AD203B41FA5}">
                      <a16:colId xmlns:a16="http://schemas.microsoft.com/office/drawing/2014/main" val="602129075"/>
                    </a:ext>
                  </a:extLst>
                </a:gridCol>
              </a:tblGrid>
              <a:tr h="234331">
                <a:tc>
                  <a:txBody>
                    <a:bodyPr/>
                    <a:lstStyle/>
                    <a:p>
                      <a:r>
                        <a:rPr lang="it-IT" dirty="0"/>
                        <a:t>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 edizione con 5 partecipanti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12550"/>
                  </a:ext>
                </a:extLst>
              </a:tr>
              <a:tr h="234331">
                <a:tc>
                  <a:txBody>
                    <a:bodyPr/>
                    <a:lstStyle/>
                    <a:p>
                      <a:r>
                        <a:rPr lang="it-IT" dirty="0"/>
                        <a:t>Maggio </a:t>
                      </a:r>
                      <a:r>
                        <a:rPr lang="it-IT" sz="1100" dirty="0"/>
                        <a:t>(attualmente in corso)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 edizione con 5 partecipanti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809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0CDDBB-A9C1-5BA3-2961-D65ECEE814E9}"/>
              </a:ext>
            </a:extLst>
          </p:cNvPr>
          <p:cNvSpPr txBox="1"/>
          <p:nvPr/>
        </p:nvSpPr>
        <p:spPr>
          <a:xfrm>
            <a:off x="0" y="970929"/>
            <a:ext cx="9144000" cy="1713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intervento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teorico/dimostrativo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con esito attestato di formazione valevole ai fini dell’aggiornamento periodico per lavoratori e preposti.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Tali corsi sono a numero chiuso: sono previsti al massimo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partecipanti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 edizione per la sola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parte pratica</a:t>
            </a:r>
            <a:endParaRPr lang="it-IT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0EB490-D950-C20B-AAC9-390210518899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C. INTERVENTO </a:t>
            </a:r>
            <a:r>
              <a:rPr lang="it-IT" b="1" u="sng" dirty="0">
                <a:solidFill>
                  <a:schemeClr val="bg1"/>
                </a:solidFill>
              </a:rPr>
              <a:t>DIDATTICO FORMATIVO </a:t>
            </a:r>
            <a:r>
              <a:rPr lang="it-IT" b="1" dirty="0">
                <a:solidFill>
                  <a:schemeClr val="bg1"/>
                </a:solidFill>
              </a:rPr>
              <a:t>da 4h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0814280F-6780-9AF5-8564-0DCBEA8B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31006" b="16632"/>
          <a:stretch>
            <a:fillRect/>
          </a:stretch>
        </p:blipFill>
        <p:spPr bwMode="auto">
          <a:xfrm>
            <a:off x="863588" y="2730648"/>
            <a:ext cx="7416824" cy="33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9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BEC217-A8B0-DE50-7E04-A459CA5B6390}"/>
              </a:ext>
            </a:extLst>
          </p:cNvPr>
          <p:cNvSpPr txBox="1"/>
          <p:nvPr/>
        </p:nvSpPr>
        <p:spPr>
          <a:xfrm>
            <a:off x="100966" y="886637"/>
            <a:ext cx="894207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Dopo un primo momento </a:t>
            </a:r>
            <a:r>
              <a:rPr lang="it-IT" b="1" dirty="0"/>
              <a:t>in aula</a:t>
            </a:r>
            <a:r>
              <a:rPr lang="it-IT" dirty="0"/>
              <a:t>, utile per fornire informazioni omogenee ai partecipanti, l’attività didattica si sposta </a:t>
            </a:r>
            <a:r>
              <a:rPr lang="it-IT" b="1" dirty="0"/>
              <a:t>in cantiere</a:t>
            </a:r>
            <a:r>
              <a:rPr lang="it-IT" dirty="0"/>
              <a:t> ove vengono organizzati «esercizi» di imbracatura di carichi “tipo” – peculiari del cantiere oggetto di intervento (fascio di tondini / tubi in pvc; pannelli prefabbricati / lastre in cartongesso, ecc.).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15D662-14C5-3317-6084-0A50351CB143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C. INTERVENTO </a:t>
            </a:r>
            <a:r>
              <a:rPr lang="it-IT" b="1" u="sng" dirty="0">
                <a:solidFill>
                  <a:schemeClr val="bg1"/>
                </a:solidFill>
              </a:rPr>
              <a:t>DIDATTICO FORMATIVO</a:t>
            </a:r>
            <a:r>
              <a:rPr lang="it-IT" b="1" dirty="0">
                <a:solidFill>
                  <a:schemeClr val="bg1"/>
                </a:solidFill>
              </a:rPr>
              <a:t> da 4h</a:t>
            </a:r>
          </a:p>
        </p:txBody>
      </p:sp>
      <p:pic>
        <p:nvPicPr>
          <p:cNvPr id="5" name="Immagine 4" descr="Immagine che contiene cielo, aria aperta, nuvola, ruota&#10;&#10;Descrizione generata automaticamente">
            <a:extLst>
              <a:ext uri="{FF2B5EF4-FFF2-40B4-BE49-F238E27FC236}">
                <a16:creationId xmlns:a16="http://schemas.microsoft.com/office/drawing/2014/main" id="{8994CF84-AA62-17A9-345B-B1948500E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1" b="14005"/>
          <a:stretch/>
        </p:blipFill>
        <p:spPr>
          <a:xfrm>
            <a:off x="190846" y="2598003"/>
            <a:ext cx="4392487" cy="3608498"/>
          </a:xfrm>
          <a:prstGeom prst="rect">
            <a:avLst/>
          </a:prstGeom>
        </p:spPr>
      </p:pic>
      <p:pic>
        <p:nvPicPr>
          <p:cNvPr id="7" name="Immagine 6" descr="Immagine che contiene cielo, aria aperta, edificio, nuvola&#10;&#10;Descrizione generata automaticamente">
            <a:extLst>
              <a:ext uri="{FF2B5EF4-FFF2-40B4-BE49-F238E27FC236}">
                <a16:creationId xmlns:a16="http://schemas.microsoft.com/office/drawing/2014/main" id="{6D8AA868-6531-9D68-B531-0B3B3ED8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4801" b="19551"/>
          <a:stretch/>
        </p:blipFill>
        <p:spPr>
          <a:xfrm>
            <a:off x="5267809" y="2230736"/>
            <a:ext cx="3672408" cy="3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30AF1B-56CC-09CE-1FF7-2AD26F014546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C. INTERVENTO </a:t>
            </a:r>
            <a:r>
              <a:rPr lang="it-IT" b="1" u="sng" dirty="0">
                <a:solidFill>
                  <a:schemeClr val="bg1"/>
                </a:solidFill>
              </a:rPr>
              <a:t>DIDATTICO FORMATIVO</a:t>
            </a:r>
            <a:r>
              <a:rPr lang="it-IT" b="1" dirty="0">
                <a:solidFill>
                  <a:schemeClr val="bg1"/>
                </a:solidFill>
              </a:rPr>
              <a:t> da 4h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20086AB-679F-CED5-0213-A3FB9ADD1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886495"/>
              </p:ext>
            </p:extLst>
          </p:nvPr>
        </p:nvGraphicFramePr>
        <p:xfrm>
          <a:off x="1331640" y="1124744"/>
          <a:ext cx="65527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58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763BE8-0883-AF4B-2E8F-92BFCFA396F3}"/>
              </a:ext>
            </a:extLst>
          </p:cNvPr>
          <p:cNvSpPr txBox="1"/>
          <p:nvPr/>
        </p:nvSpPr>
        <p:spPr>
          <a:xfrm>
            <a:off x="1" y="1059793"/>
            <a:ext cx="9144000" cy="254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intervento teorico/addestrativo, suddiviso in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due giornate da 8 ore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ove ogni partecipante è chiamat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a praticare le imbracature di oggetti di varia natura, scegliendo gli accessori di sollevamento tra quelli messi a disposizione dall’ente.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Corso organizzato presso il campo prove ESEM CPT di Pioltello (via F. Morvillo) ove sono presenti apparecchi di sollevamento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Tali corsi sono a numero chiuso: sono previsti al massimo 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partecipanti ad edizione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it-I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D9ADF1-6049-8054-581B-44D29DC13D38}"/>
              </a:ext>
            </a:extLst>
          </p:cNvPr>
          <p:cNvSpPr txBox="1"/>
          <p:nvPr/>
        </p:nvSpPr>
        <p:spPr>
          <a:xfrm>
            <a:off x="1907704" y="580281"/>
            <a:ext cx="713533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D. INTERVENTO </a:t>
            </a:r>
            <a:r>
              <a:rPr lang="it-IT" b="1" u="sng" dirty="0">
                <a:solidFill>
                  <a:schemeClr val="bg1"/>
                </a:solidFill>
              </a:rPr>
              <a:t>DIDATTICO FORMATIVO ED ADDESTRATIVO</a:t>
            </a:r>
            <a:r>
              <a:rPr lang="it-IT" b="1" dirty="0">
                <a:solidFill>
                  <a:schemeClr val="bg1"/>
                </a:solidFill>
              </a:rPr>
              <a:t> da 16h</a:t>
            </a:r>
          </a:p>
        </p:txBody>
      </p:sp>
    </p:spTree>
    <p:extLst>
      <p:ext uri="{BB962C8B-B14F-4D97-AF65-F5344CB8AC3E}">
        <p14:creationId xmlns:p14="http://schemas.microsoft.com/office/powerpoint/2010/main" val="390379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A980493-7963-43F5-BCBE-A640CF80B5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728" y="1211600"/>
            <a:ext cx="5356543" cy="2217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9FD465-A905-4192-8AA4-4D5D1EB0042E}"/>
              </a:ext>
            </a:extLst>
          </p:cNvPr>
          <p:cNvSpPr txBox="1"/>
          <p:nvPr/>
        </p:nvSpPr>
        <p:spPr>
          <a:xfrm>
            <a:off x="2629372" y="4071762"/>
            <a:ext cx="535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d.orsenigo@esem-cpt.it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5F5D36-C4F8-4255-8C80-49F614D33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728" y="3625942"/>
            <a:ext cx="1405994" cy="13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DFA2-F38D-1D6D-B695-83635FC1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D102D42-6AC4-E997-35D6-3FB37393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15819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VOLANTINI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601BE52-3765-AD92-E4C5-C340E493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59295"/>
            <a:ext cx="3600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</a:t>
            </a:r>
          </a:p>
          <a:p>
            <a:r>
              <a:rPr lang="it-IT" dirty="0"/>
              <a:t>ACCESSORI DI SOLLEVAMENTO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CAA5390-7B30-5BBA-DC77-F2320F0E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60" y="884260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</a:t>
            </a:r>
          </a:p>
          <a:p>
            <a:r>
              <a:rPr lang="it-IT" dirty="0"/>
              <a:t>CARPENTERIE IN C.A.</a:t>
            </a:r>
          </a:p>
        </p:txBody>
      </p:sp>
      <p:pic>
        <p:nvPicPr>
          <p:cNvPr id="3" name="Immagine 2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BA7ED9E4-DF19-6515-5FE5-9BE5ECCA7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" y="1761649"/>
            <a:ext cx="2952538" cy="2088996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77333E5-B206-0B29-37F5-CBA4FA92B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" y="3990100"/>
            <a:ext cx="2952538" cy="208899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DA38EC0-3C77-91B8-0DEE-73D0E36A09C6}"/>
              </a:ext>
            </a:extLst>
          </p:cNvPr>
          <p:cNvSpPr/>
          <p:nvPr/>
        </p:nvSpPr>
        <p:spPr>
          <a:xfrm>
            <a:off x="323528" y="1593156"/>
            <a:ext cx="3240361" cy="457426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0F1B544-9996-EE31-FA6E-3B86248254D2}"/>
              </a:ext>
            </a:extLst>
          </p:cNvPr>
          <p:cNvSpPr/>
          <p:nvPr/>
        </p:nvSpPr>
        <p:spPr>
          <a:xfrm>
            <a:off x="5658687" y="1617442"/>
            <a:ext cx="3240361" cy="457426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Immagine che contiene testo, schermata, Brochure, layout&#10;&#10;Descrizione generata automaticamente">
            <a:extLst>
              <a:ext uri="{FF2B5EF4-FFF2-40B4-BE49-F238E27FC236}">
                <a16:creationId xmlns:a16="http://schemas.microsoft.com/office/drawing/2014/main" id="{FE7D10E5-840F-E907-8909-0EE2149EF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97" y="1790736"/>
            <a:ext cx="2946712" cy="2084874"/>
          </a:xfrm>
          <a:prstGeom prst="rect">
            <a:avLst/>
          </a:prstGeom>
        </p:spPr>
      </p:pic>
      <p:pic>
        <p:nvPicPr>
          <p:cNvPr id="20" name="Immagine 19" descr="Immagine che contiene testo, Brochure, schermata, Annunci pubblicitari&#10;&#10;Descrizione generata automaticamente">
            <a:extLst>
              <a:ext uri="{FF2B5EF4-FFF2-40B4-BE49-F238E27FC236}">
                <a16:creationId xmlns:a16="http://schemas.microsoft.com/office/drawing/2014/main" id="{6D7CAAAB-2366-8540-AD5F-E43E9BD0BC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1" y="3989160"/>
            <a:ext cx="2952538" cy="20889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477915-7257-77CC-E163-E20183CE5F33}"/>
              </a:ext>
            </a:extLst>
          </p:cNvPr>
          <p:cNvSpPr txBox="1"/>
          <p:nvPr/>
        </p:nvSpPr>
        <p:spPr>
          <a:xfrm>
            <a:off x="3686525" y="2323915"/>
            <a:ext cx="1948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solidFill>
                  <a:schemeClr val="accent1"/>
                </a:solidFill>
              </a:rPr>
              <a:t>LINGUE DISPONIBILI:</a:t>
            </a:r>
          </a:p>
          <a:p>
            <a:endParaRPr lang="it-IT" sz="1600" b="1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ITALIANO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ALBANESE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ARABO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HINDI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PUNJABI</a:t>
            </a:r>
          </a:p>
        </p:txBody>
      </p:sp>
    </p:spTree>
    <p:extLst>
      <p:ext uri="{BB962C8B-B14F-4D97-AF65-F5344CB8AC3E}">
        <p14:creationId xmlns:p14="http://schemas.microsoft.com/office/powerpoint/2010/main" val="2219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5FFCC-1A5F-DA05-A1E3-81D87525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89A792C-401C-8B76-406D-35B61E6C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ACCESSORI SOLLEVAMENTO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697F36-029F-DCED-DEC6-F726D3BD26F1}"/>
              </a:ext>
            </a:extLst>
          </p:cNvPr>
          <p:cNvSpPr txBox="1"/>
          <p:nvPr/>
        </p:nvSpPr>
        <p:spPr>
          <a:xfrm>
            <a:off x="4572000" y="2413337"/>
            <a:ext cx="375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pag.1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Regole e concetti generali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Controlli trimestrali e registro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Precauzioni durante l’utilizzo</a:t>
            </a:r>
          </a:p>
        </p:txBody>
      </p:sp>
      <p:pic>
        <p:nvPicPr>
          <p:cNvPr id="5" name="Immagine 4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15079695-7259-48A4-7986-684E7FF5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51519" y="1020798"/>
            <a:ext cx="3686449" cy="5216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58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4EC3-C5ED-13C5-B2B6-B95B60751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A32EBCF-401B-BB00-4AC6-C2CB7381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ACCESSORI SOLLEVAMENTO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44C02A-72BF-594B-0AAF-F591CB1D7474}"/>
              </a:ext>
            </a:extLst>
          </p:cNvPr>
          <p:cNvSpPr txBox="1"/>
          <p:nvPr/>
        </p:nvSpPr>
        <p:spPr>
          <a:xfrm>
            <a:off x="4586788" y="1859339"/>
            <a:ext cx="375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pag.2</a:t>
            </a:r>
          </a:p>
          <a:p>
            <a:pPr algn="ctr"/>
            <a:endParaRPr lang="it-IT" b="1" u="sng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PENDENTI DI CATENA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Componenti delle brache di catena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Contenuti minimi della targhetta identificativa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Controlli visivi e danni più frequentemente riscontrabili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6FC0AF-CFE5-9CC0-EAAB-138229A9F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8"/>
          <a:stretch/>
        </p:blipFill>
        <p:spPr>
          <a:xfrm>
            <a:off x="251519" y="1035985"/>
            <a:ext cx="3687605" cy="5201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239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4340-D80B-10C8-E908-9651791C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DD03887-2B71-A79C-07AE-C129A70A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ACCESSORI SOLLEVAMENTO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6E3F4A-7ABD-C9AD-E070-2DD6379B7DB4}"/>
              </a:ext>
            </a:extLst>
          </p:cNvPr>
          <p:cNvSpPr txBox="1"/>
          <p:nvPr/>
        </p:nvSpPr>
        <p:spPr>
          <a:xfrm>
            <a:off x="4586788" y="1859339"/>
            <a:ext cx="375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pag.3</a:t>
            </a:r>
          </a:p>
          <a:p>
            <a:pPr algn="ctr"/>
            <a:endParaRPr lang="it-IT" b="1" u="sng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BRACHE TESSILI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Tipologia e differenze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Modalità di imbracatura e portata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Controlli visivi e danni più frequentemente riscontrabili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813F30-8474-C00E-030F-597491D1C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8" r="-175"/>
          <a:stretch/>
        </p:blipFill>
        <p:spPr>
          <a:xfrm>
            <a:off x="251520" y="1023827"/>
            <a:ext cx="3690726" cy="52134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856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ACCESSORI SOLLEVAMENTO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605A87-19E5-AD5B-5191-D489E4F67DB1}"/>
              </a:ext>
            </a:extLst>
          </p:cNvPr>
          <p:cNvSpPr txBox="1"/>
          <p:nvPr/>
        </p:nvSpPr>
        <p:spPr>
          <a:xfrm>
            <a:off x="4572000" y="2413337"/>
            <a:ext cx="375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pag.4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segnali gestuali convenzionali</a:t>
            </a:r>
          </a:p>
        </p:txBody>
      </p:sp>
      <p:pic>
        <p:nvPicPr>
          <p:cNvPr id="2" name="Immagine 1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E610D6CD-042C-25F8-356F-2BED82E35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1519" y="1020798"/>
            <a:ext cx="3672409" cy="5196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497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3DBD-25F0-344F-4DC7-044B4A29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9BBEFC8-4A9B-750F-7A0D-C480A0D0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CARPENTERIE IN C.A.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3F5590-8658-1694-248B-02FF21EFC256}"/>
              </a:ext>
            </a:extLst>
          </p:cNvPr>
          <p:cNvSpPr txBox="1"/>
          <p:nvPr/>
        </p:nvSpPr>
        <p:spPr>
          <a:xfrm>
            <a:off x="4572000" y="2413337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pag.1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Elementi sciolti in legno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Elementi sciolti vari (ceste e cassoni)</a:t>
            </a:r>
          </a:p>
        </p:txBody>
      </p:sp>
      <p:pic>
        <p:nvPicPr>
          <p:cNvPr id="3" name="Immagine 2" descr="Immagine che contiene testo, schermata, Brochure, layout&#10;&#10;Descrizione generata automaticamente">
            <a:extLst>
              <a:ext uri="{FF2B5EF4-FFF2-40B4-BE49-F238E27FC236}">
                <a16:creationId xmlns:a16="http://schemas.microsoft.com/office/drawing/2014/main" id="{92AB0178-A527-F8B0-134B-6C9A1DBC3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51520" y="1020798"/>
            <a:ext cx="3646063" cy="5159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1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53290-A034-DDE9-1059-52FB0DC5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936E-7348-BA76-EE32-EF393089C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VOLANTINO CARPENTERIE IN C.A.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A20C97-B5A0-FDEC-5376-DD203ADB4350}"/>
              </a:ext>
            </a:extLst>
          </p:cNvPr>
          <p:cNvSpPr txBox="1"/>
          <p:nvPr/>
        </p:nvSpPr>
        <p:spPr>
          <a:xfrm>
            <a:off x="4586788" y="1859339"/>
            <a:ext cx="43056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/>
              <a:t>CONTENUTI pag.2</a:t>
            </a:r>
          </a:p>
          <a:p>
            <a:pPr algn="ctr"/>
            <a:endParaRPr lang="it-IT" b="1" u="sng" dirty="0"/>
          </a:p>
          <a:p>
            <a:pPr algn="ctr"/>
            <a:r>
              <a:rPr lang="it-IT" b="1" u="sng" dirty="0">
                <a:solidFill>
                  <a:srgbClr val="0070C0"/>
                </a:solidFill>
              </a:rPr>
              <a:t>CASSEFORME PER ELEVAZIONI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Corretto utilizzo ganci gru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Verifica del corretto funzionamento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Verifica del corretto serraggio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Utilizzo doppio gancio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Angoli di tiro (vedi manuale)</a:t>
            </a:r>
          </a:p>
        </p:txBody>
      </p:sp>
      <p:pic>
        <p:nvPicPr>
          <p:cNvPr id="4" name="Immagine 3" descr="Immagine che contiene testo, Brochure, schermata, Annunci pubblicitari&#10;&#10;Descrizione generata automaticamente">
            <a:extLst>
              <a:ext uri="{FF2B5EF4-FFF2-40B4-BE49-F238E27FC236}">
                <a16:creationId xmlns:a16="http://schemas.microsoft.com/office/drawing/2014/main" id="{3E8AAE0D-39F5-D666-16EB-E983F507C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1"/>
          <a:stretch/>
        </p:blipFill>
        <p:spPr>
          <a:xfrm>
            <a:off x="221125" y="1020798"/>
            <a:ext cx="3664797" cy="5202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613310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16148</TotalTime>
  <Words>1102</Words>
  <Application>Microsoft Office PowerPoint</Application>
  <PresentationFormat>Presentazione su schermo (4:3)</PresentationFormat>
  <Paragraphs>163</Paragraphs>
  <Slides>26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Ebrima</vt:lpstr>
      <vt:lpstr>Symbol</vt:lpstr>
      <vt:lpstr>Wingdings</vt:lpstr>
      <vt:lpstr>2_Struttura predefinita</vt:lpstr>
      <vt:lpstr>Tema di Office</vt:lpstr>
      <vt:lpstr>CAMPAGNA IMBRACATURA DEI CARICHI: RISULTATI RAGGIUNTI ED OFFERTA FORMATIVA DI ESEM|CPT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davide</dc:creator>
  <cp:lastModifiedBy>Docente1 Milano</cp:lastModifiedBy>
  <cp:revision>465</cp:revision>
  <dcterms:created xsi:type="dcterms:W3CDTF">2013-09-13T09:22:06Z</dcterms:created>
  <dcterms:modified xsi:type="dcterms:W3CDTF">2024-05-10T10:04:02Z</dcterms:modified>
</cp:coreProperties>
</file>